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lay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bold.fntdata"/><Relationship Id="rId12" Type="http://schemas.openxmlformats.org/officeDocument/2006/relationships/slide" Target="slides/slide6.xml"/><Relationship Id="rId34" Type="http://schemas.openxmlformats.org/officeDocument/2006/relationships/font" Target="fonts/Play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Hi Everyone, this is team inspect and we present </a:t>
            </a:r>
            <a:r>
              <a:rPr lang="it"/>
              <a:t>you</a:t>
            </a:r>
            <a:r>
              <a:rPr lang="it"/>
              <a:t> our solution for the pax challenge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f7d396183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9f7d396183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Full control over important decision, only workflow automation, with AI only where its ok but not for decision making.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(want to have control doesn’t want system to change stuff without their consent)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9f7d396183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633578c2_4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9f633578c2_4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The input information is matched to the rule table and the decision is made automatically,</a:t>
            </a:r>
            <a:endParaRPr/>
          </a:p>
        </p:txBody>
      </p:sp>
      <p:sp>
        <p:nvSpPr>
          <p:cNvPr id="238" name="Google Shape;238;g39f633578c2_4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f7d396183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9f7d396183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however we know rules are made to be broken, and human intervention can change automatic rules based decisions. </a:t>
            </a:r>
            <a:br>
              <a:rPr lang="it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9f7d396183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7d396183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9f7d396183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Our system is using reinforcement learning to learn from its mistakes.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9f7d396183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633578c2_4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f633578c2_4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Here we see a simulation where we started with a rule table and we used a synthetic human to correct mistakes</a:t>
            </a:r>
            <a:endParaRPr/>
          </a:p>
        </p:txBody>
      </p:sp>
      <p:sp>
        <p:nvSpPr>
          <p:cNvPr id="284" name="Google Shape;284;g39f633578c2_4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f633578c2_4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9f633578c2_4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In practice over time the rules tableapproach the human teacher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9f633578c2_4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633578c2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 is fundamental to inform the client about why a decision was taken. However the rules are not indicating the exact reason. We edge </a:t>
            </a:r>
            <a:r>
              <a:rPr lang="it" sz="2100">
                <a:solidFill>
                  <a:schemeClr val="dk1"/>
                </a:solidFill>
              </a:rPr>
              <a:t>shapey value approach</a:t>
            </a:r>
            <a:r>
              <a:rPr lang="it">
                <a:solidFill>
                  <a:schemeClr val="dk1"/>
                </a:solidFill>
              </a:rPr>
              <a:t> to estimate which of the inputs yielded the decision.</a:t>
            </a:r>
            <a:endParaRPr/>
          </a:p>
        </p:txBody>
      </p:sp>
      <p:sp>
        <p:nvSpPr>
          <p:cNvPr id="304" name="Google Shape;304;g39f633578c2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f7d39618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 is fundamental to inform the client about why a decision was taken. However the rules are not indicating the exact reason. We edge </a:t>
            </a:r>
            <a:r>
              <a:rPr lang="it" sz="2100">
                <a:solidFill>
                  <a:schemeClr val="dk1"/>
                </a:solidFill>
              </a:rPr>
              <a:t>shapey value approach</a:t>
            </a:r>
            <a:r>
              <a:rPr lang="it">
                <a:solidFill>
                  <a:schemeClr val="dk1"/>
                </a:solidFill>
              </a:rPr>
              <a:t> to estimate which of the inputs yielded the decision.</a:t>
            </a:r>
            <a:endParaRPr/>
          </a:p>
        </p:txBody>
      </p:sp>
      <p:sp>
        <p:nvSpPr>
          <p:cNvPr id="312" name="Google Shape;312;g39f7d39618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f7d39618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 is fundamental to inform the client about why a decision was taken. However the rules are not indicating the exact reason. We edge </a:t>
            </a:r>
            <a:r>
              <a:rPr lang="it" sz="2100">
                <a:solidFill>
                  <a:schemeClr val="dk1"/>
                </a:solidFill>
              </a:rPr>
              <a:t>shapey value approach</a:t>
            </a:r>
            <a:r>
              <a:rPr lang="it">
                <a:solidFill>
                  <a:schemeClr val="dk1"/>
                </a:solidFill>
              </a:rPr>
              <a:t> to estimate which of the inputs yielded the decision.</a:t>
            </a:r>
            <a:endParaRPr/>
          </a:p>
        </p:txBody>
      </p:sp>
      <p:sp>
        <p:nvSpPr>
          <p:cNvPr id="321" name="Google Shape;321;g39f7d39618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f7d396183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 is fundamental to inform the client about why a decision was taken. However the rules are not indicating the exact reason. We edge </a:t>
            </a:r>
            <a:r>
              <a:rPr lang="it" sz="2100">
                <a:solidFill>
                  <a:schemeClr val="dk1"/>
                </a:solidFill>
              </a:rPr>
              <a:t>shapey value approach</a:t>
            </a:r>
            <a:r>
              <a:rPr lang="it">
                <a:solidFill>
                  <a:schemeClr val="dk1"/>
                </a:solidFill>
              </a:rPr>
              <a:t> to estimate which of the inputs yielded the decision.</a:t>
            </a:r>
            <a:endParaRPr/>
          </a:p>
        </p:txBody>
      </p:sp>
      <p:sp>
        <p:nvSpPr>
          <p:cNvPr id="332" name="Google Shape;332;g39f7d396183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f633578c2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start with the live demo.</a:t>
            </a:r>
            <a:endParaRPr/>
          </a:p>
        </p:txBody>
      </p:sp>
      <p:sp>
        <p:nvSpPr>
          <p:cNvPr id="134" name="Google Shape;134;g39f633578c2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f633578c2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9f633578c2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f7d39618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9f7d39618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9f633578c2_2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9f633578c2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f633578c2_4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9f633578c2_4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f7d3961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9f7d3961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f633578c2_4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9f633578c2_4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f633578c2_4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9f633578c2_4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9f633578c2_4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9f633578c2_4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633578c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you saw our system can handle both pdf and manual data input in the web interface.</a:t>
            </a:r>
            <a:endParaRPr/>
          </a:p>
        </p:txBody>
      </p:sp>
      <p:sp>
        <p:nvSpPr>
          <p:cNvPr id="141" name="Google Shape;141;g39f633578c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633578c2_4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First we automatically parse pictures of the form.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9f633578c2_4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633578c2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This is done with an agentic pipeline, and our model is multilingual, does input sanity checks, and uses open source model for privacy.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9f633578c2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f633578c2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9f633578c2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Pax decision process is rule based, only workflow automation, AI only where its ok but not for decision making. The rules are all stored in a decision table.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(want to have control doesn’t want system to change stuff without their consent)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9f633578c2_2_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f7d396183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9f7d396183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Full control over important decision, only workflow automation, with AI only where its ok but not for decision making.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(want to have control doesn’t want system to change stuff without their consent)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9f7d396183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f7d39618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9f7d39618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Full control over important decision, only workflow automation, with AI only where its ok but not for decision making.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(want to have control doesn’t want system to change stuff without their consent)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9f7d39618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633578c2_4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9f633578c2_4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Full control over important decision, only workflow automation, with AI only where its ok but not for decision making.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it"/>
              <a:t>(want to have control doesn’t want system to change stuff without their consent)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9f633578c2_4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blv.admin.ch/dam/blv/fr/dokumente/lebensmittel-und-ernaehrung/ernaehrung/menuch-bericht.pdf.download.pdf/Anthropometric%20characteristics%20and%20indicators%20of%20%20eating%20and%20physical%20activity%20behaviors%20%20in%20the%20Swiss%20adult%20population%202014-201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0" y="542700"/>
            <a:ext cx="8520600" cy="15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/>
              <a:t>Inspect &amp; Underwrite</a:t>
            </a:r>
            <a:endParaRPr b="1" sz="60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380" y="3302538"/>
            <a:ext cx="3656550" cy="123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21" y="2949175"/>
            <a:ext cx="3510475" cy="19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13144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it"/>
              <a:t>Pax system is RULE BASED:  if 22 &lt; BMI &lt; 35 and not smoker =&gt; Accept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"PRACTICE_SPORT":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5" y="2626675"/>
            <a:ext cx="2383925" cy="25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3284676" y="2992200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77" y="2745602"/>
            <a:ext cx="699750" cy="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821" y="3418175"/>
            <a:ext cx="1086731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"DO_SPORT":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</a:t>
            </a:r>
            <a:r>
              <a:rPr lang="it" sz="1700"/>
              <a:t>DO_SPORT</a:t>
            </a:r>
            <a:r>
              <a:rPr lang="it" sz="1700"/>
              <a:t>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5" y="2626675"/>
            <a:ext cx="2383925" cy="25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3284676" y="2992200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77" y="2745602"/>
            <a:ext cx="699750" cy="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821" y="3418175"/>
            <a:ext cx="1086731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</a:t>
            </a:r>
            <a:r>
              <a:rPr lang="it" sz="1700"/>
              <a:t>DO_SPORT</a:t>
            </a:r>
            <a:r>
              <a:rPr lang="it" sz="1700"/>
              <a:t>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5" y="2626675"/>
            <a:ext cx="2383925" cy="25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/>
          <p:nvPr/>
        </p:nvSpPr>
        <p:spPr>
          <a:xfrm>
            <a:off x="3284676" y="2992200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77" y="2745602"/>
            <a:ext cx="699750" cy="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821" y="3418175"/>
            <a:ext cx="1086731" cy="46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7"/>
          <p:cNvCxnSpPr/>
          <p:nvPr/>
        </p:nvCxnSpPr>
        <p:spPr>
          <a:xfrm flipH="1" rot="10800000">
            <a:off x="5487727" y="2544925"/>
            <a:ext cx="479400" cy="103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7"/>
          <p:cNvSpPr txBox="1"/>
          <p:nvPr/>
        </p:nvSpPr>
        <p:spPr>
          <a:xfrm>
            <a:off x="5852700" y="2992200"/>
            <a:ext cx="19908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</a:rPr>
              <a:t>Reinforcement Learning loop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Improving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25" y="1626450"/>
            <a:ext cx="658673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it"/>
              <a:t>Monte Carlo</a:t>
            </a:r>
            <a:r>
              <a:rPr b="1" lang="it"/>
              <a:t> simulation: </a:t>
            </a:r>
            <a:r>
              <a:rPr lang="it"/>
              <a:t>learning from past mistake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Improving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25" y="1626450"/>
            <a:ext cx="658673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it"/>
              <a:t>Monte Carlo simulation: </a:t>
            </a:r>
            <a:r>
              <a:rPr lang="it"/>
              <a:t>learning from past mistake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3869382" y="29032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2003989" y="2725703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950" y="2182100"/>
            <a:ext cx="1793374" cy="19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Justify a decision (How?)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Shapey value approach: 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64" y="1890276"/>
            <a:ext cx="8081426" cy="23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Justify a decision (How?)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Shapey value approach: 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64" y="1890276"/>
            <a:ext cx="8081426" cy="23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4597" y="1827237"/>
            <a:ext cx="3408950" cy="25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615800" y="65863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Shapey value </a:t>
            </a:r>
            <a:r>
              <a:rPr b="1" lang="it"/>
              <a:t>example</a:t>
            </a:r>
            <a:r>
              <a:rPr lang="it"/>
              <a:t>: </a:t>
            </a: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477175" y="1229181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test_sample = pd.DataFrame({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"BMI": [25],</a:t>
            </a:r>
            <a:br>
              <a:rPr lang="it"/>
            </a:br>
            <a:r>
              <a:rPr lang="it"/>
              <a:t>    </a:t>
            </a:r>
            <a:r>
              <a:rPr lang="it">
                <a:highlight>
                  <a:srgbClr val="FFFF00"/>
                </a:highlight>
              </a:rPr>
              <a:t>"AGE": [86]</a:t>
            </a:r>
            <a:r>
              <a:rPr lang="it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"SMOKER": [1],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"PRACTICE_SPORT": [0]  </a:t>
            </a:r>
            <a:br>
              <a:rPr lang="it"/>
            </a:br>
            <a:r>
              <a:rPr lang="it"/>
              <a:t>})</a:t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001582" y="1618470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3631500" y="1229181"/>
            <a:ext cx="19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rejected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BMI            -0.008628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00"/>
                </a:highlight>
              </a:rPr>
              <a:t>AGE            0.775515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SMOKER    0.005467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FFFF00"/>
                </a:highlight>
              </a:rPr>
              <a:t>P_SPORT   0.108559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5543407" y="1618470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6144000" y="1611281"/>
            <a:ext cx="3000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1"/>
                </a:solidFill>
              </a:rPr>
              <a:t>reason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615800" y="65863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Shapey value </a:t>
            </a:r>
            <a:r>
              <a:rPr b="1" lang="it"/>
              <a:t>example</a:t>
            </a:r>
            <a:r>
              <a:rPr lang="it"/>
              <a:t>: </a:t>
            </a:r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477175" y="1229181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test_sample = pd.DataFrame({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"BMI": [25],</a:t>
            </a:r>
            <a:br>
              <a:rPr lang="it"/>
            </a:br>
            <a:r>
              <a:rPr lang="it"/>
              <a:t>    </a:t>
            </a:r>
            <a:r>
              <a:rPr lang="it">
                <a:highlight>
                  <a:srgbClr val="FFFF00"/>
                </a:highlight>
              </a:rPr>
              <a:t>"AGE": [86]</a:t>
            </a:r>
            <a:r>
              <a:rPr lang="it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"SMOKER": [1],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"PRACTICE_SPORT": [0]  </a:t>
            </a:r>
            <a:br>
              <a:rPr lang="it"/>
            </a:br>
            <a:r>
              <a:rPr lang="it"/>
              <a:t>})</a:t>
            </a: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3001582" y="1618470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3"/>
          <p:cNvSpPr txBox="1"/>
          <p:nvPr/>
        </p:nvSpPr>
        <p:spPr>
          <a:xfrm>
            <a:off x="3631500" y="1229181"/>
            <a:ext cx="19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rejected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BMI            -0.008628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FF00"/>
                </a:highlight>
              </a:rPr>
              <a:t>AGE            0.775515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SMOKER    0.005467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FFFF00"/>
                </a:highlight>
              </a:rPr>
              <a:t>P_SPORT   0.108559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5543407" y="1618470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6144000" y="1611281"/>
            <a:ext cx="3000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chemeClr val="dk1"/>
                </a:solidFill>
              </a:rPr>
              <a:t>reason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80" y="2699774"/>
            <a:ext cx="8458925" cy="175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560488" y="2074650"/>
            <a:ext cx="3005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it" sz="4100">
                <a:latin typeface="Arial"/>
                <a:ea typeface="Arial"/>
                <a:cs typeface="Arial"/>
                <a:sym typeface="Arial"/>
              </a:rPr>
              <a:t>LIVE DEMO</a:t>
            </a:r>
            <a:endParaRPr b="1" sz="4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5815813" y="2094600"/>
            <a:ext cx="76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/>
              <a:t>😅</a:t>
            </a:r>
            <a:endParaRPr sz="500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4225"/>
            <a:ext cx="4004648" cy="400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Rule-Based </a:t>
            </a:r>
            <a:r>
              <a:rPr lang="it"/>
              <a:t>=&gt;</a:t>
            </a:r>
            <a:r>
              <a:rPr lang="it"/>
              <a:t> </a:t>
            </a:r>
            <a:r>
              <a:rPr lang="it"/>
              <a:t>decision trees</a:t>
            </a:r>
            <a:r>
              <a:rPr lang="it"/>
              <a:t>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(random forest)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We generated </a:t>
            </a:r>
            <a:r>
              <a:rPr lang="it"/>
              <a:t>synthetic</a:t>
            </a:r>
            <a:r>
              <a:rPr lang="it"/>
              <a:t> past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regarding life insurance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We fit a </a:t>
            </a:r>
            <a:r>
              <a:rPr b="1" lang="it"/>
              <a:t>prediction model for</a:t>
            </a:r>
            <a:endParaRPr b="1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it"/>
              <a:t>% price premium</a:t>
            </a:r>
            <a:r>
              <a:rPr lang="it"/>
              <a:t> from it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Predicting the price premium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4225"/>
            <a:ext cx="4004648" cy="400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Rule-Based =&gt; decision trees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(random forest)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We generated synthetic past 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regarding life insurance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it"/>
              <a:t>We fit a </a:t>
            </a:r>
            <a:r>
              <a:rPr b="1" lang="it"/>
              <a:t>prediction model for</a:t>
            </a:r>
            <a:endParaRPr b="1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it"/>
              <a:t>% price premium</a:t>
            </a:r>
            <a:r>
              <a:rPr lang="it"/>
              <a:t> from it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Predicting the price premium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5" title="Screenshot 2025-11-02 at 11.07.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225" y="1539482"/>
            <a:ext cx="6789550" cy="23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Monte Carlo Simulations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22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it"/>
              <a:t>Ultra-Realistic</a:t>
            </a:r>
            <a:r>
              <a:rPr lang="it"/>
              <a:t> sampling using swiss </a:t>
            </a:r>
            <a:r>
              <a:rPr lang="it" u="sng">
                <a:solidFill>
                  <a:schemeClr val="hlink"/>
                </a:solidFill>
                <a:hlinkClick r:id="rId3"/>
              </a:rPr>
              <a:t>population data</a:t>
            </a:r>
            <a:endParaRPr/>
          </a:p>
          <a:p>
            <a:pPr indent="-2222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it"/>
              <a:t>Simulate rules effects on 10000 synthetic persons</a:t>
            </a:r>
            <a:endParaRPr/>
          </a:p>
          <a:p>
            <a:pPr indent="-2222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it"/>
              <a:t>Generate great visualizations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65" name="Google Shape;365;p46" title="Screenshot 2025-11-02 at 10.43.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969" y="3370675"/>
            <a:ext cx="5457106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 sz="2900">
                <a:latin typeface="Arial"/>
                <a:ea typeface="Arial"/>
                <a:cs typeface="Arial"/>
                <a:sym typeface="Arial"/>
              </a:rPr>
              <a:t>Analyzing Rules: Monte Carlo simulations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73" name="Google Shape;373;p47" title="plot.png"/>
          <p:cNvPicPr preferRelativeResize="0"/>
          <p:nvPr/>
        </p:nvPicPr>
        <p:blipFill rotWithShape="1">
          <a:blip r:embed="rId3">
            <a:alphaModFix/>
          </a:blip>
          <a:srcRect b="67517" l="75290" r="0" t="5325"/>
          <a:stretch/>
        </p:blipFill>
        <p:spPr>
          <a:xfrm>
            <a:off x="5959579" y="1223250"/>
            <a:ext cx="2588950" cy="142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 title="plot.png"/>
          <p:cNvPicPr preferRelativeResize="0"/>
          <p:nvPr/>
        </p:nvPicPr>
        <p:blipFill rotWithShape="1">
          <a:blip r:embed="rId3">
            <a:alphaModFix/>
          </a:blip>
          <a:srcRect b="0" l="0" r="61762" t="5320"/>
          <a:stretch/>
        </p:blipFill>
        <p:spPr>
          <a:xfrm>
            <a:off x="2906300" y="1012750"/>
            <a:ext cx="3212000" cy="39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 sz="2900">
                <a:latin typeface="Arial"/>
                <a:ea typeface="Arial"/>
                <a:cs typeface="Arial"/>
                <a:sym typeface="Arial"/>
              </a:rPr>
              <a:t>Analyzing Rules: Monte Carlo simulations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82" name="Google Shape;382;p48" title="plot.png"/>
          <p:cNvPicPr preferRelativeResize="0"/>
          <p:nvPr/>
        </p:nvPicPr>
        <p:blipFill rotWithShape="1">
          <a:blip r:embed="rId3">
            <a:alphaModFix/>
          </a:blip>
          <a:srcRect b="67517" l="75290" r="0" t="5325"/>
          <a:stretch/>
        </p:blipFill>
        <p:spPr>
          <a:xfrm>
            <a:off x="5959575" y="1223275"/>
            <a:ext cx="2588950" cy="142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 title="plot.png"/>
          <p:cNvPicPr preferRelativeResize="0"/>
          <p:nvPr/>
        </p:nvPicPr>
        <p:blipFill rotWithShape="1">
          <a:blip r:embed="rId3">
            <a:alphaModFix/>
          </a:blip>
          <a:srcRect b="0" l="0" r="61762" t="5320"/>
          <a:stretch/>
        </p:blipFill>
        <p:spPr>
          <a:xfrm>
            <a:off x="2906300" y="1012750"/>
            <a:ext cx="3212000" cy="39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050" y="2571743"/>
            <a:ext cx="2588950" cy="17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/>
          <p:nvPr/>
        </p:nvSpPr>
        <p:spPr>
          <a:xfrm>
            <a:off x="5033958" y="1449450"/>
            <a:ext cx="400200" cy="1166400"/>
          </a:xfrm>
          <a:prstGeom prst="donut">
            <a:avLst>
              <a:gd fmla="val 633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FF"/>
              </a:highlight>
            </a:endParaRPr>
          </a:p>
        </p:txBody>
      </p:sp>
      <p:cxnSp>
        <p:nvCxnSpPr>
          <p:cNvPr id="386" name="Google Shape;386;p48"/>
          <p:cNvCxnSpPr/>
          <p:nvPr/>
        </p:nvCxnSpPr>
        <p:spPr>
          <a:xfrm rot="10800000">
            <a:off x="5480575" y="2267850"/>
            <a:ext cx="1718400" cy="1059000"/>
          </a:xfrm>
          <a:prstGeom prst="straightConnector1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7" name="Google Shape;3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 sz="2900">
                <a:latin typeface="Arial"/>
                <a:ea typeface="Arial"/>
                <a:cs typeface="Arial"/>
                <a:sym typeface="Arial"/>
              </a:rPr>
              <a:t>Analyzing Rules: Monte Carlo simulations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2333623" y="1151338"/>
            <a:ext cx="4476750" cy="36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 sz="2900">
                <a:latin typeface="Arial"/>
                <a:ea typeface="Arial"/>
                <a:cs typeface="Arial"/>
                <a:sym typeface="Arial"/>
              </a:rPr>
              <a:t>Analyzing Rules: Analyzing Changes of Rules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38" y="1290588"/>
            <a:ext cx="7557326" cy="34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 sz="2900">
                <a:latin typeface="Arial"/>
                <a:ea typeface="Arial"/>
                <a:cs typeface="Arial"/>
                <a:sym typeface="Arial"/>
              </a:rPr>
              <a:t>Analyzing Rules: Analyzing Changes of Rules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57560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8100"/>
            <a:ext cx="5563149" cy="26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 rotWithShape="1">
          <a:blip r:embed="rId4">
            <a:alphaModFix/>
          </a:blip>
          <a:srcRect b="3334" l="17903" r="10138" t="0"/>
          <a:stretch/>
        </p:blipFill>
        <p:spPr>
          <a:xfrm>
            <a:off x="6205675" y="1544975"/>
            <a:ext cx="1951800" cy="192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/>
          <p:nvPr/>
        </p:nvSpPr>
        <p:spPr>
          <a:xfrm>
            <a:off x="6656575" y="3570275"/>
            <a:ext cx="150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dk1"/>
                </a:solidFill>
              </a:rPr>
              <a:t>Dario Monopoli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chemeClr val="dk1"/>
                </a:solidFill>
              </a:rPr>
              <a:t>MSc AI &amp; DS @ UZH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413" name="Google Shape;413;p51" title="sticker_2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245" y="3750600"/>
            <a:ext cx="1292600" cy="1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13963" l="0" r="3409" t="4042"/>
          <a:stretch/>
        </p:blipFill>
        <p:spPr>
          <a:xfrm>
            <a:off x="845904" y="1593346"/>
            <a:ext cx="1785024" cy="269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Data extraction from PDF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Data extraction from PDF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5046287" y="1951586"/>
            <a:ext cx="29928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"BMI": 24.7,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"AGE": 32,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"SMOKER": false,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"PRACTICE_SPORT": true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3276104" y="2611863"/>
            <a:ext cx="1125000" cy="65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 b="13963" l="0" r="3409" t="4042"/>
          <a:stretch/>
        </p:blipFill>
        <p:spPr>
          <a:xfrm>
            <a:off x="845904" y="1593346"/>
            <a:ext cx="1785024" cy="269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Data extraction from PDF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5046287" y="1951586"/>
            <a:ext cx="29928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"BMI": 24.7,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"AGE": 32,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"SMOKER": false,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  "PRACTICE_SPORT": true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3276104" y="2611863"/>
            <a:ext cx="1125000" cy="65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13963" l="0" r="3409" t="4042"/>
          <a:stretch/>
        </p:blipFill>
        <p:spPr>
          <a:xfrm>
            <a:off x="845904" y="1593346"/>
            <a:ext cx="1785024" cy="269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5713283" y="223000"/>
            <a:ext cx="3430728" cy="209401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6280638" y="696400"/>
            <a:ext cx="24420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 sz="1800" u="sng">
                <a:solidFill>
                  <a:schemeClr val="dk1"/>
                </a:solidFill>
              </a:rPr>
              <a:t>multilingual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 sz="1800" u="sng">
                <a:solidFill>
                  <a:schemeClr val="dk1"/>
                </a:solidFill>
              </a:rPr>
              <a:t>Sanity checks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 sz="1800" u="sng">
                <a:solidFill>
                  <a:schemeClr val="dk1"/>
                </a:solidFill>
              </a:rPr>
              <a:t>Open Source model (Privacy)</a:t>
            </a:r>
            <a:endParaRPr sz="18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Rule based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76" name="Google Shape;176;p30" title="diagram-4x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25" y="1106525"/>
            <a:ext cx="5684751" cy="37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"PRACTICE_SPORT":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13144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it"/>
              <a:t>Pax system is RULE BASED:  </a:t>
            </a:r>
            <a:r>
              <a:rPr b="1" lang="it"/>
              <a:t>if 22 &lt; BMI &lt; 35 and not smoker then Accept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"PRACTICE_SPORT":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01" name="Google Shape;201;p32" title="diagram-4x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350" y="2649525"/>
            <a:ext cx="3547848" cy="23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Automating the decision 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13144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it"/>
              <a:t>Pax system is RULE BASED:  if 22 &lt; BMI &lt; 35 and not smoker =&gt; Accept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"BMI": 24.7,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"AGE": 32,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"SMOKER": false,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  "PRACTICE_SPORT": true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}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253818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4840532" y="1842889"/>
            <a:ext cx="6006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>
            <a:off x="3284664" y="1665278"/>
            <a:ext cx="13404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RULES TABLE</a:t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5656575" y="1665278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5" y="2626675"/>
            <a:ext cx="2383925" cy="25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3284676" y="2992200"/>
            <a:ext cx="1410600" cy="8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AUTOMATED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77" y="2745602"/>
            <a:ext cx="699750" cy="6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821" y="3418175"/>
            <a:ext cx="1086731" cy="4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788" y="4632625"/>
            <a:ext cx="1297737" cy="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